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
      <p:font typeface="Heebo Light"/>
      <p:regular r:id="rId22"/>
    </p:embeddedFont>
    <p:embeddedFont>
      <p:font typeface="Heebo Light"/>
      <p:regular r:id="rId23"/>
    </p:embeddedFont>
    <p:embeddedFont>
      <p:font typeface="Heebo Light"/>
      <p:regular r:id="rId24"/>
    </p:embeddedFont>
    <p:embeddedFont>
      <p:font typeface="Heebo Ligh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 Id="rId24" Type="http://schemas.openxmlformats.org/officeDocument/2006/relationships/font" Target="fonts/font9.fntdata"/><Relationship Id="rId25" Type="http://schemas.openxmlformats.org/officeDocument/2006/relationships/font" Target="fonts/font10.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A Deep Dive into Input Devices</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Welcome! This presentation explores the fascinating world of input devices. From keyboards to touchscreens, we'll examine how these tools allow us to interact with computers. Let's begin!</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491639"/>
            <a:ext cx="347663" cy="347663"/>
          </a:xfrm>
          <a:prstGeom prst="rect">
            <a:avLst/>
          </a:prstGeom>
        </p:spPr>
      </p:pic>
      <p:sp>
        <p:nvSpPr>
          <p:cNvPr id="7" name="Text 3"/>
          <p:cNvSpPr/>
          <p:nvPr/>
        </p:nvSpPr>
        <p:spPr>
          <a:xfrm>
            <a:off x="1270040" y="5467112"/>
            <a:ext cx="2120503"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Albir Ashfaq2</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76663"/>
            <a:ext cx="9883021"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Keyboard: The Foundation of Input</a:t>
            </a:r>
            <a:endParaRPr lang="en-US" sz="4450" dirty="0"/>
          </a:p>
        </p:txBody>
      </p:sp>
      <p:sp>
        <p:nvSpPr>
          <p:cNvPr id="3" name="Text 1"/>
          <p:cNvSpPr/>
          <p:nvPr/>
        </p:nvSpPr>
        <p:spPr>
          <a:xfrm>
            <a:off x="793790" y="3152418"/>
            <a:ext cx="3195876"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Mechanical Keyboards</a:t>
            </a:r>
            <a:endParaRPr lang="en-US" sz="2200" dirty="0"/>
          </a:p>
        </p:txBody>
      </p:sp>
      <p:sp>
        <p:nvSpPr>
          <p:cNvPr id="4" name="Text 2"/>
          <p:cNvSpPr/>
          <p:nvPr/>
        </p:nvSpPr>
        <p:spPr>
          <a:xfrm>
            <a:off x="793790" y="3733562"/>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These offer tactile feedback and durability. They're favored by gamers and typists.</a:t>
            </a:r>
            <a:endParaRPr lang="en-US" sz="1750" dirty="0"/>
          </a:p>
        </p:txBody>
      </p:sp>
      <p:sp>
        <p:nvSpPr>
          <p:cNvPr id="5" name="Text 3"/>
          <p:cNvSpPr/>
          <p:nvPr/>
        </p:nvSpPr>
        <p:spPr>
          <a:xfrm>
            <a:off x="1156692" y="5026343"/>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Responsive keystrokes</a:t>
            </a:r>
            <a:endParaRPr lang="en-US" sz="1750" dirty="0"/>
          </a:p>
        </p:txBody>
      </p:sp>
      <p:sp>
        <p:nvSpPr>
          <p:cNvPr id="6" name="Text 4"/>
          <p:cNvSpPr/>
          <p:nvPr/>
        </p:nvSpPr>
        <p:spPr>
          <a:xfrm>
            <a:off x="1156692" y="5468541"/>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Customizable</a:t>
            </a:r>
            <a:endParaRPr lang="en-US" sz="1750" dirty="0"/>
          </a:p>
        </p:txBody>
      </p:sp>
      <p:sp>
        <p:nvSpPr>
          <p:cNvPr id="7" name="Text 5"/>
          <p:cNvSpPr/>
          <p:nvPr/>
        </p:nvSpPr>
        <p:spPr>
          <a:xfrm>
            <a:off x="1156692" y="5910739"/>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Durable build</a:t>
            </a:r>
            <a:endParaRPr lang="en-US" sz="1750" dirty="0"/>
          </a:p>
        </p:txBody>
      </p:sp>
      <p:sp>
        <p:nvSpPr>
          <p:cNvPr id="8" name="Text 6"/>
          <p:cNvSpPr/>
          <p:nvPr/>
        </p:nvSpPr>
        <p:spPr>
          <a:xfrm>
            <a:off x="5332928" y="3152418"/>
            <a:ext cx="3132177"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Membrane Keyboards</a:t>
            </a:r>
            <a:endParaRPr lang="en-US" sz="2200" dirty="0"/>
          </a:p>
        </p:txBody>
      </p:sp>
      <p:sp>
        <p:nvSpPr>
          <p:cNvPr id="9" name="Text 7"/>
          <p:cNvSpPr/>
          <p:nvPr/>
        </p:nvSpPr>
        <p:spPr>
          <a:xfrm>
            <a:off x="5332928" y="3733562"/>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Membrane keyboards are affordable and quieter. They're a good option for everyday use.</a:t>
            </a:r>
            <a:endParaRPr lang="en-US" sz="1750" dirty="0"/>
          </a:p>
        </p:txBody>
      </p:sp>
      <p:sp>
        <p:nvSpPr>
          <p:cNvPr id="10" name="Text 8"/>
          <p:cNvSpPr/>
          <p:nvPr/>
        </p:nvSpPr>
        <p:spPr>
          <a:xfrm>
            <a:off x="5695831" y="5026343"/>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Cost-effective</a:t>
            </a:r>
            <a:endParaRPr lang="en-US" sz="1750" dirty="0"/>
          </a:p>
        </p:txBody>
      </p:sp>
      <p:sp>
        <p:nvSpPr>
          <p:cNvPr id="11" name="Text 9"/>
          <p:cNvSpPr/>
          <p:nvPr/>
        </p:nvSpPr>
        <p:spPr>
          <a:xfrm>
            <a:off x="5695831" y="5468541"/>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Quiet operation</a:t>
            </a:r>
            <a:endParaRPr lang="en-US" sz="1750" dirty="0"/>
          </a:p>
        </p:txBody>
      </p:sp>
      <p:sp>
        <p:nvSpPr>
          <p:cNvPr id="12" name="Text 10"/>
          <p:cNvSpPr/>
          <p:nvPr/>
        </p:nvSpPr>
        <p:spPr>
          <a:xfrm>
            <a:off x="5695831" y="5910739"/>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Lightweight and portable</a:t>
            </a:r>
            <a:endParaRPr lang="en-US" sz="1750" dirty="0"/>
          </a:p>
        </p:txBody>
      </p:sp>
      <p:sp>
        <p:nvSpPr>
          <p:cNvPr id="13" name="Text 11"/>
          <p:cNvSpPr/>
          <p:nvPr/>
        </p:nvSpPr>
        <p:spPr>
          <a:xfrm>
            <a:off x="9872067" y="3152418"/>
            <a:ext cx="3144322"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Ergonomic Keyboards</a:t>
            </a:r>
            <a:endParaRPr lang="en-US" sz="2200" dirty="0"/>
          </a:p>
        </p:txBody>
      </p:sp>
      <p:sp>
        <p:nvSpPr>
          <p:cNvPr id="14" name="Text 12"/>
          <p:cNvSpPr/>
          <p:nvPr/>
        </p:nvSpPr>
        <p:spPr>
          <a:xfrm>
            <a:off x="9872067" y="3733562"/>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These prioritize comfort and reduce strain. They're designed to prevent repetitive strain injuries.</a:t>
            </a:r>
            <a:endParaRPr lang="en-US" sz="1750" dirty="0"/>
          </a:p>
        </p:txBody>
      </p:sp>
      <p:sp>
        <p:nvSpPr>
          <p:cNvPr id="15" name="Text 13"/>
          <p:cNvSpPr/>
          <p:nvPr/>
        </p:nvSpPr>
        <p:spPr>
          <a:xfrm>
            <a:off x="10234970" y="5026343"/>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Improved comfort</a:t>
            </a:r>
            <a:endParaRPr lang="en-US" sz="1750" dirty="0"/>
          </a:p>
        </p:txBody>
      </p:sp>
      <p:sp>
        <p:nvSpPr>
          <p:cNvPr id="16" name="Text 14"/>
          <p:cNvSpPr/>
          <p:nvPr/>
        </p:nvSpPr>
        <p:spPr>
          <a:xfrm>
            <a:off x="10234970" y="5468541"/>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Reduced strain</a:t>
            </a:r>
            <a:endParaRPr lang="en-US" sz="1750" dirty="0"/>
          </a:p>
        </p:txBody>
      </p:sp>
      <p:sp>
        <p:nvSpPr>
          <p:cNvPr id="17" name="Text 15"/>
          <p:cNvSpPr/>
          <p:nvPr/>
        </p:nvSpPr>
        <p:spPr>
          <a:xfrm>
            <a:off x="10234970" y="5910739"/>
            <a:ext cx="361521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Split designs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5930" y="610791"/>
            <a:ext cx="7592139" cy="1385411"/>
          </a:xfrm>
          <a:prstGeom prst="rect">
            <a:avLst/>
          </a:prstGeom>
          <a:noFill/>
          <a:ln/>
        </p:spPr>
        <p:txBody>
          <a:bodyPr wrap="square" lIns="0" tIns="0" rIns="0" bIns="0" rtlCol="0" anchor="t"/>
          <a:lstStyle/>
          <a:p>
            <a:pPr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Mouse: Navigating the Digital World</a:t>
            </a:r>
            <a:endParaRPr lang="en-US" sz="4350" dirty="0"/>
          </a:p>
        </p:txBody>
      </p:sp>
      <p:sp>
        <p:nvSpPr>
          <p:cNvPr id="4" name="Shape 1"/>
          <p:cNvSpPr/>
          <p:nvPr/>
        </p:nvSpPr>
        <p:spPr>
          <a:xfrm>
            <a:off x="775930" y="2328743"/>
            <a:ext cx="3685223" cy="2711529"/>
          </a:xfrm>
          <a:prstGeom prst="roundRect">
            <a:avLst>
              <a:gd name="adj" fmla="val 3434"/>
            </a:avLst>
          </a:prstGeom>
          <a:solidFill>
            <a:srgbClr val="31136C"/>
          </a:solidFill>
          <a:ln w="7620">
            <a:solidFill>
              <a:srgbClr val="4A2C85"/>
            </a:solidFill>
            <a:prstDash val="solid"/>
          </a:ln>
        </p:spPr>
      </p:sp>
      <p:sp>
        <p:nvSpPr>
          <p:cNvPr id="5" name="Text 2"/>
          <p:cNvSpPr/>
          <p:nvPr/>
        </p:nvSpPr>
        <p:spPr>
          <a:xfrm>
            <a:off x="1005245" y="2558058"/>
            <a:ext cx="2771180" cy="346472"/>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Mechanical Mice</a:t>
            </a:r>
            <a:endParaRPr lang="en-US" sz="2150" dirty="0"/>
          </a:p>
        </p:txBody>
      </p:sp>
      <p:sp>
        <p:nvSpPr>
          <p:cNvPr id="6" name="Text 3"/>
          <p:cNvSpPr/>
          <p:nvPr/>
        </p:nvSpPr>
        <p:spPr>
          <a:xfrm>
            <a:off x="1005245" y="3037522"/>
            <a:ext cx="3226594" cy="1773436"/>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These utilize a rolling ball for movement. They're known for their durability but are less precise than modern alternatives.</a:t>
            </a:r>
            <a:endParaRPr lang="en-US" sz="1700" dirty="0"/>
          </a:p>
        </p:txBody>
      </p:sp>
      <p:sp>
        <p:nvSpPr>
          <p:cNvPr id="7" name="Shape 4"/>
          <p:cNvSpPr/>
          <p:nvPr/>
        </p:nvSpPr>
        <p:spPr>
          <a:xfrm>
            <a:off x="4682847" y="2328743"/>
            <a:ext cx="3685223" cy="2711529"/>
          </a:xfrm>
          <a:prstGeom prst="roundRect">
            <a:avLst>
              <a:gd name="adj" fmla="val 3434"/>
            </a:avLst>
          </a:prstGeom>
          <a:solidFill>
            <a:srgbClr val="31136C"/>
          </a:solidFill>
          <a:ln w="7620">
            <a:solidFill>
              <a:srgbClr val="4A2C85"/>
            </a:solidFill>
            <a:prstDash val="solid"/>
          </a:ln>
        </p:spPr>
      </p:sp>
      <p:sp>
        <p:nvSpPr>
          <p:cNvPr id="8" name="Text 5"/>
          <p:cNvSpPr/>
          <p:nvPr/>
        </p:nvSpPr>
        <p:spPr>
          <a:xfrm>
            <a:off x="4912162" y="2558058"/>
            <a:ext cx="2771180" cy="346472"/>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Optical Mice</a:t>
            </a:r>
            <a:endParaRPr lang="en-US" sz="2150" dirty="0"/>
          </a:p>
        </p:txBody>
      </p:sp>
      <p:sp>
        <p:nvSpPr>
          <p:cNvPr id="9" name="Text 6"/>
          <p:cNvSpPr/>
          <p:nvPr/>
        </p:nvSpPr>
        <p:spPr>
          <a:xfrm>
            <a:off x="4912162" y="3037522"/>
            <a:ext cx="3226594" cy="1418749"/>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Optical mice use a sensor to track movement on a surface. They're more precise than mechanical mice.</a:t>
            </a:r>
            <a:endParaRPr lang="en-US" sz="1700" dirty="0"/>
          </a:p>
        </p:txBody>
      </p:sp>
      <p:sp>
        <p:nvSpPr>
          <p:cNvPr id="10" name="Shape 7"/>
          <p:cNvSpPr/>
          <p:nvPr/>
        </p:nvSpPr>
        <p:spPr>
          <a:xfrm>
            <a:off x="775930" y="5261967"/>
            <a:ext cx="3685223" cy="2356842"/>
          </a:xfrm>
          <a:prstGeom prst="roundRect">
            <a:avLst>
              <a:gd name="adj" fmla="val 3951"/>
            </a:avLst>
          </a:prstGeom>
          <a:solidFill>
            <a:srgbClr val="31136C"/>
          </a:solidFill>
          <a:ln w="7620">
            <a:solidFill>
              <a:srgbClr val="4A2C85"/>
            </a:solidFill>
            <a:prstDash val="solid"/>
          </a:ln>
        </p:spPr>
      </p:sp>
      <p:sp>
        <p:nvSpPr>
          <p:cNvPr id="11" name="Text 8"/>
          <p:cNvSpPr/>
          <p:nvPr/>
        </p:nvSpPr>
        <p:spPr>
          <a:xfrm>
            <a:off x="1005245" y="5491282"/>
            <a:ext cx="2771180" cy="346472"/>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Laser Mice</a:t>
            </a:r>
            <a:endParaRPr lang="en-US" sz="2150" dirty="0"/>
          </a:p>
        </p:txBody>
      </p:sp>
      <p:sp>
        <p:nvSpPr>
          <p:cNvPr id="12" name="Text 9"/>
          <p:cNvSpPr/>
          <p:nvPr/>
        </p:nvSpPr>
        <p:spPr>
          <a:xfrm>
            <a:off x="1005245" y="5970746"/>
            <a:ext cx="3226594" cy="1064062"/>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Laser mice offer even greater precision and can work on a wider range of surfaces.</a:t>
            </a:r>
            <a:endParaRPr lang="en-US" sz="1700" dirty="0"/>
          </a:p>
        </p:txBody>
      </p:sp>
      <p:sp>
        <p:nvSpPr>
          <p:cNvPr id="13" name="Shape 10"/>
          <p:cNvSpPr/>
          <p:nvPr/>
        </p:nvSpPr>
        <p:spPr>
          <a:xfrm>
            <a:off x="4682847" y="5261967"/>
            <a:ext cx="3685223" cy="2356842"/>
          </a:xfrm>
          <a:prstGeom prst="roundRect">
            <a:avLst>
              <a:gd name="adj" fmla="val 3951"/>
            </a:avLst>
          </a:prstGeom>
          <a:solidFill>
            <a:srgbClr val="31136C"/>
          </a:solidFill>
          <a:ln w="7620">
            <a:solidFill>
              <a:srgbClr val="4A2C85"/>
            </a:solidFill>
            <a:prstDash val="solid"/>
          </a:ln>
        </p:spPr>
      </p:sp>
      <p:sp>
        <p:nvSpPr>
          <p:cNvPr id="14" name="Text 11"/>
          <p:cNvSpPr/>
          <p:nvPr/>
        </p:nvSpPr>
        <p:spPr>
          <a:xfrm>
            <a:off x="4912162" y="5491282"/>
            <a:ext cx="2771180" cy="346472"/>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Trackball Mice</a:t>
            </a:r>
            <a:endParaRPr lang="en-US" sz="2150" dirty="0"/>
          </a:p>
        </p:txBody>
      </p:sp>
      <p:sp>
        <p:nvSpPr>
          <p:cNvPr id="15" name="Text 12"/>
          <p:cNvSpPr/>
          <p:nvPr/>
        </p:nvSpPr>
        <p:spPr>
          <a:xfrm>
            <a:off x="4912162" y="5970746"/>
            <a:ext cx="3226594" cy="1418749"/>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These feature a ball that's controlled by your thumb. They're ergonomic and excellent for desktop use.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425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Touchscreen: Interactive Interfaces</a:t>
            </a:r>
            <a:endParaRPr lang="en-US" sz="4450" dirty="0"/>
          </a:p>
        </p:txBody>
      </p:sp>
      <p:pic>
        <p:nvPicPr>
          <p:cNvPr id="4" name="Image 1" descr="preencoded.png">    </p:cNvPr>
          <p:cNvPicPr>
            <a:picLocks noChangeAspect="1"/>
          </p:cNvPicPr>
          <p:nvPr/>
        </p:nvPicPr>
        <p:blipFill>
          <a:blip r:embed="rId2"/>
          <a:stretch>
            <a:fillRect/>
          </a:stretch>
        </p:blipFill>
        <p:spPr>
          <a:xfrm>
            <a:off x="793790" y="2461974"/>
            <a:ext cx="566976" cy="566976"/>
          </a:xfrm>
          <a:prstGeom prst="rect">
            <a:avLst/>
          </a:prstGeom>
        </p:spPr>
      </p:pic>
      <p:sp>
        <p:nvSpPr>
          <p:cNvPr id="5" name="Text 1"/>
          <p:cNvSpPr/>
          <p:nvPr/>
        </p:nvSpPr>
        <p:spPr>
          <a:xfrm>
            <a:off x="793790" y="3255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Capacitive</a:t>
            </a:r>
            <a:endParaRPr lang="en-US" sz="2200" dirty="0"/>
          </a:p>
        </p:txBody>
      </p:sp>
      <p:sp>
        <p:nvSpPr>
          <p:cNvPr id="6" name="Text 2"/>
          <p:cNvSpPr/>
          <p:nvPr/>
        </p:nvSpPr>
        <p:spPr>
          <a:xfrm>
            <a:off x="793790" y="3746183"/>
            <a:ext cx="3608070"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Responsive, accurate, and commonly used in smartphones and tablets.</a:t>
            </a:r>
            <a:endParaRPr lang="en-US" sz="1750" dirty="0"/>
          </a:p>
        </p:txBody>
      </p:sp>
      <p:pic>
        <p:nvPicPr>
          <p:cNvPr id="7" name="Image 2" descr="preencoded.png">    </p:cNvPr>
          <p:cNvPicPr>
            <a:picLocks noChangeAspect="1"/>
          </p:cNvPicPr>
          <p:nvPr/>
        </p:nvPicPr>
        <p:blipFill>
          <a:blip r:embed="rId3"/>
          <a:stretch>
            <a:fillRect/>
          </a:stretch>
        </p:blipFill>
        <p:spPr>
          <a:xfrm>
            <a:off x="4742021" y="2461974"/>
            <a:ext cx="566976" cy="566976"/>
          </a:xfrm>
          <a:prstGeom prst="rect">
            <a:avLst/>
          </a:prstGeom>
        </p:spPr>
      </p:pic>
      <p:sp>
        <p:nvSpPr>
          <p:cNvPr id="8" name="Text 3"/>
          <p:cNvSpPr/>
          <p:nvPr/>
        </p:nvSpPr>
        <p:spPr>
          <a:xfrm>
            <a:off x="4742021" y="3255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Resistive</a:t>
            </a:r>
            <a:endParaRPr lang="en-US" sz="2200" dirty="0"/>
          </a:p>
        </p:txBody>
      </p:sp>
      <p:sp>
        <p:nvSpPr>
          <p:cNvPr id="9" name="Text 4"/>
          <p:cNvSpPr/>
          <p:nvPr/>
        </p:nvSpPr>
        <p:spPr>
          <a:xfrm>
            <a:off x="4742021" y="3746183"/>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Older technology, less accurate; works with gloves or styluses.</a:t>
            </a:r>
            <a:endParaRPr lang="en-US" sz="1750" dirty="0"/>
          </a:p>
        </p:txBody>
      </p:sp>
      <p:pic>
        <p:nvPicPr>
          <p:cNvPr id="10" name="Image 3" descr="preencoded.png">    </p:cNvPr>
          <p:cNvPicPr>
            <a:picLocks noChangeAspect="1"/>
          </p:cNvPicPr>
          <p:nvPr/>
        </p:nvPicPr>
        <p:blipFill>
          <a:blip r:embed="rId4"/>
          <a:stretch>
            <a:fillRect/>
          </a:stretch>
        </p:blipFill>
        <p:spPr>
          <a:xfrm>
            <a:off x="793790" y="5515332"/>
            <a:ext cx="566976" cy="566976"/>
          </a:xfrm>
          <a:prstGeom prst="rect">
            <a:avLst/>
          </a:prstGeom>
        </p:spPr>
      </p:pic>
      <p:sp>
        <p:nvSpPr>
          <p:cNvPr id="11" name="Text 5"/>
          <p:cNvSpPr/>
          <p:nvPr/>
        </p:nvSpPr>
        <p:spPr>
          <a:xfrm>
            <a:off x="793790" y="6309122"/>
            <a:ext cx="2914174"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Projected Capacitive</a:t>
            </a:r>
            <a:endParaRPr lang="en-US" sz="2200" dirty="0"/>
          </a:p>
        </p:txBody>
      </p:sp>
      <p:sp>
        <p:nvSpPr>
          <p:cNvPr id="12" name="Text 6"/>
          <p:cNvSpPr/>
          <p:nvPr/>
        </p:nvSpPr>
        <p:spPr>
          <a:xfrm>
            <a:off x="793790" y="6799540"/>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Highly accurate, multi-touch; used in high-end devices.</a:t>
            </a:r>
            <a:endParaRPr lang="en-US" sz="1750" dirty="0"/>
          </a:p>
        </p:txBody>
      </p:sp>
      <p:pic>
        <p:nvPicPr>
          <p:cNvPr id="13" name="Image 4" descr="preencoded.png">    </p:cNvPr>
          <p:cNvPicPr>
            <a:picLocks noChangeAspect="1"/>
          </p:cNvPicPr>
          <p:nvPr/>
        </p:nvPicPr>
        <p:blipFill>
          <a:blip r:embed="rId5"/>
          <a:stretch>
            <a:fillRect/>
          </a:stretch>
        </p:blipFill>
        <p:spPr>
          <a:xfrm>
            <a:off x="4742021" y="5515332"/>
            <a:ext cx="566976" cy="566976"/>
          </a:xfrm>
          <a:prstGeom prst="rect">
            <a:avLst/>
          </a:prstGeom>
        </p:spPr>
      </p:pic>
      <p:sp>
        <p:nvSpPr>
          <p:cNvPr id="14" name="Text 7"/>
          <p:cNvSpPr/>
          <p:nvPr/>
        </p:nvSpPr>
        <p:spPr>
          <a:xfrm>
            <a:off x="4742021" y="63091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Infrared</a:t>
            </a:r>
            <a:endParaRPr lang="en-US" sz="2200" dirty="0"/>
          </a:p>
        </p:txBody>
      </p:sp>
      <p:sp>
        <p:nvSpPr>
          <p:cNvPr id="15" name="Text 8"/>
          <p:cNvSpPr/>
          <p:nvPr/>
        </p:nvSpPr>
        <p:spPr>
          <a:xfrm>
            <a:off x="4742021" y="6799540"/>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Precise and reliable, ideal for large-scale displays and public use.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934"/>
          </a:xfrm>
          <a:prstGeom prst="rect">
            <a:avLst/>
          </a:prstGeom>
        </p:spPr>
      </p:pic>
      <p:sp>
        <p:nvSpPr>
          <p:cNvPr id="3" name="Text 0"/>
          <p:cNvSpPr/>
          <p:nvPr/>
        </p:nvSpPr>
        <p:spPr>
          <a:xfrm>
            <a:off x="6263640" y="610672"/>
            <a:ext cx="7589520" cy="1387793"/>
          </a:xfrm>
          <a:prstGeom prst="rect">
            <a:avLst/>
          </a:prstGeom>
          <a:noFill/>
          <a:ln/>
        </p:spPr>
        <p:txBody>
          <a:bodyPr wrap="square" lIns="0" tIns="0" rIns="0" bIns="0" rtlCol="0" anchor="t"/>
          <a:lstStyle/>
          <a:p>
            <a:pPr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Gamepad: Immersive Control</a:t>
            </a:r>
            <a:endParaRPr lang="en-US" sz="4350" dirty="0"/>
          </a:p>
        </p:txBody>
      </p:sp>
      <p:sp>
        <p:nvSpPr>
          <p:cNvPr id="4" name="Text 1"/>
          <p:cNvSpPr/>
          <p:nvPr/>
        </p:nvSpPr>
        <p:spPr>
          <a:xfrm>
            <a:off x="6263640" y="2442567"/>
            <a:ext cx="3628192" cy="732830"/>
          </a:xfrm>
          <a:prstGeom prst="rect">
            <a:avLst/>
          </a:prstGeom>
          <a:noFill/>
          <a:ln/>
        </p:spPr>
        <p:txBody>
          <a:bodyPr wrap="none" lIns="0" tIns="0" rIns="0" bIns="0" rtlCol="0" anchor="t"/>
          <a:lstStyle/>
          <a:p>
            <a:pPr algn="ctr" indent="0" marL="0">
              <a:lnSpc>
                <a:spcPts val="5750"/>
              </a:lnSpc>
              <a:buNone/>
            </a:pPr>
            <a:r>
              <a:rPr lang="en-US" sz="5750" dirty="0">
                <a:solidFill>
                  <a:srgbClr val="DCD7E5"/>
                </a:solidFill>
                <a:latin typeface="Montserrat" pitchFamily="34" charset="0"/>
                <a:ea typeface="Montserrat" pitchFamily="34" charset="-122"/>
                <a:cs typeface="Montserrat" pitchFamily="34" charset="-120"/>
              </a:rPr>
              <a:t>10</a:t>
            </a:r>
            <a:endParaRPr lang="en-US" sz="5750" dirty="0"/>
          </a:p>
        </p:txBody>
      </p:sp>
      <p:sp>
        <p:nvSpPr>
          <p:cNvPr id="5" name="Text 2"/>
          <p:cNvSpPr/>
          <p:nvPr/>
        </p:nvSpPr>
        <p:spPr>
          <a:xfrm>
            <a:off x="6689646" y="3452932"/>
            <a:ext cx="2776180" cy="347067"/>
          </a:xfrm>
          <a:prstGeom prst="rect">
            <a:avLst/>
          </a:prstGeom>
          <a:noFill/>
          <a:ln/>
        </p:spPr>
        <p:txBody>
          <a:bodyPr wrap="none" lIns="0" tIns="0" rIns="0" bIns="0" rtlCol="0" anchor="t"/>
          <a:lstStyle/>
          <a:p>
            <a:pPr algn="ct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Buttons</a:t>
            </a:r>
            <a:endParaRPr lang="en-US" sz="2150" dirty="0"/>
          </a:p>
        </p:txBody>
      </p:sp>
      <p:sp>
        <p:nvSpPr>
          <p:cNvPr id="6" name="Text 3"/>
          <p:cNvSpPr/>
          <p:nvPr/>
        </p:nvSpPr>
        <p:spPr>
          <a:xfrm>
            <a:off x="6263640" y="3933230"/>
            <a:ext cx="3628192" cy="710565"/>
          </a:xfrm>
          <a:prstGeom prst="rect">
            <a:avLst/>
          </a:prstGeom>
          <a:noFill/>
          <a:ln/>
        </p:spPr>
        <p:txBody>
          <a:bodyPr wrap="square" lIns="0" tIns="0" rIns="0" bIns="0" rtlCol="0" anchor="t"/>
          <a:lstStyle/>
          <a:p>
            <a:pPr algn="ct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Standard button count; some have more.</a:t>
            </a:r>
            <a:endParaRPr lang="en-US" sz="1700" dirty="0"/>
          </a:p>
        </p:txBody>
      </p:sp>
      <p:sp>
        <p:nvSpPr>
          <p:cNvPr id="7" name="Text 4"/>
          <p:cNvSpPr/>
          <p:nvPr/>
        </p:nvSpPr>
        <p:spPr>
          <a:xfrm>
            <a:off x="10224968" y="2442567"/>
            <a:ext cx="3628192" cy="732830"/>
          </a:xfrm>
          <a:prstGeom prst="rect">
            <a:avLst/>
          </a:prstGeom>
          <a:noFill/>
          <a:ln/>
        </p:spPr>
        <p:txBody>
          <a:bodyPr wrap="none" lIns="0" tIns="0" rIns="0" bIns="0" rtlCol="0" anchor="t"/>
          <a:lstStyle/>
          <a:p>
            <a:pPr algn="ctr" indent="0" marL="0">
              <a:lnSpc>
                <a:spcPts val="5750"/>
              </a:lnSpc>
              <a:buNone/>
            </a:pPr>
            <a:r>
              <a:rPr lang="en-US" sz="5750" dirty="0">
                <a:solidFill>
                  <a:srgbClr val="DCD7E5"/>
                </a:solidFill>
                <a:latin typeface="Montserrat" pitchFamily="34" charset="0"/>
                <a:ea typeface="Montserrat" pitchFamily="34" charset="-122"/>
                <a:cs typeface="Montserrat" pitchFamily="34" charset="-120"/>
              </a:rPr>
              <a:t>2</a:t>
            </a:r>
            <a:endParaRPr lang="en-US" sz="5750" dirty="0"/>
          </a:p>
        </p:txBody>
      </p:sp>
      <p:sp>
        <p:nvSpPr>
          <p:cNvPr id="8" name="Text 5"/>
          <p:cNvSpPr/>
          <p:nvPr/>
        </p:nvSpPr>
        <p:spPr>
          <a:xfrm>
            <a:off x="10650974" y="3452932"/>
            <a:ext cx="2776180" cy="347067"/>
          </a:xfrm>
          <a:prstGeom prst="rect">
            <a:avLst/>
          </a:prstGeom>
          <a:noFill/>
          <a:ln/>
        </p:spPr>
        <p:txBody>
          <a:bodyPr wrap="none" lIns="0" tIns="0" rIns="0" bIns="0" rtlCol="0" anchor="t"/>
          <a:lstStyle/>
          <a:p>
            <a:pPr algn="ct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Analog Sticks</a:t>
            </a:r>
            <a:endParaRPr lang="en-US" sz="2150" dirty="0"/>
          </a:p>
        </p:txBody>
      </p:sp>
      <p:sp>
        <p:nvSpPr>
          <p:cNvPr id="9" name="Text 6"/>
          <p:cNvSpPr/>
          <p:nvPr/>
        </p:nvSpPr>
        <p:spPr>
          <a:xfrm>
            <a:off x="10224968" y="3933230"/>
            <a:ext cx="3628192" cy="710565"/>
          </a:xfrm>
          <a:prstGeom prst="rect">
            <a:avLst/>
          </a:prstGeom>
          <a:noFill/>
          <a:ln/>
        </p:spPr>
        <p:txBody>
          <a:bodyPr wrap="square" lIns="0" tIns="0" rIns="0" bIns="0" rtlCol="0" anchor="t"/>
          <a:lstStyle/>
          <a:p>
            <a:pPr algn="ct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Precision movement; crucial for gaming.</a:t>
            </a:r>
            <a:endParaRPr lang="en-US" sz="1700" dirty="0"/>
          </a:p>
        </p:txBody>
      </p:sp>
      <p:sp>
        <p:nvSpPr>
          <p:cNvPr id="10" name="Text 7"/>
          <p:cNvSpPr/>
          <p:nvPr/>
        </p:nvSpPr>
        <p:spPr>
          <a:xfrm>
            <a:off x="6263640" y="5421035"/>
            <a:ext cx="3628192" cy="732830"/>
          </a:xfrm>
          <a:prstGeom prst="rect">
            <a:avLst/>
          </a:prstGeom>
          <a:noFill/>
          <a:ln/>
        </p:spPr>
        <p:txBody>
          <a:bodyPr wrap="none" lIns="0" tIns="0" rIns="0" bIns="0" rtlCol="0" anchor="t"/>
          <a:lstStyle/>
          <a:p>
            <a:pPr algn="ctr" indent="0" marL="0">
              <a:lnSpc>
                <a:spcPts val="5750"/>
              </a:lnSpc>
              <a:buNone/>
            </a:pPr>
            <a:r>
              <a:rPr lang="en-US" sz="5750" dirty="0">
                <a:solidFill>
                  <a:srgbClr val="DCD7E5"/>
                </a:solidFill>
                <a:latin typeface="Montserrat" pitchFamily="34" charset="0"/>
                <a:ea typeface="Montserrat" pitchFamily="34" charset="-122"/>
                <a:cs typeface="Montserrat" pitchFamily="34" charset="-120"/>
              </a:rPr>
              <a:t>4</a:t>
            </a:r>
            <a:endParaRPr lang="en-US" sz="5750" dirty="0"/>
          </a:p>
        </p:txBody>
      </p:sp>
      <p:sp>
        <p:nvSpPr>
          <p:cNvPr id="11" name="Text 8"/>
          <p:cNvSpPr/>
          <p:nvPr/>
        </p:nvSpPr>
        <p:spPr>
          <a:xfrm>
            <a:off x="6689646" y="6431399"/>
            <a:ext cx="2776180" cy="347067"/>
          </a:xfrm>
          <a:prstGeom prst="rect">
            <a:avLst/>
          </a:prstGeom>
          <a:noFill/>
          <a:ln/>
        </p:spPr>
        <p:txBody>
          <a:bodyPr wrap="none" lIns="0" tIns="0" rIns="0" bIns="0" rtlCol="0" anchor="t"/>
          <a:lstStyle/>
          <a:p>
            <a:pPr algn="ct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Triggers</a:t>
            </a:r>
            <a:endParaRPr lang="en-US" sz="2150" dirty="0"/>
          </a:p>
        </p:txBody>
      </p:sp>
      <p:sp>
        <p:nvSpPr>
          <p:cNvPr id="12" name="Text 9"/>
          <p:cNvSpPr/>
          <p:nvPr/>
        </p:nvSpPr>
        <p:spPr>
          <a:xfrm>
            <a:off x="6263640" y="6911697"/>
            <a:ext cx="3628192" cy="710565"/>
          </a:xfrm>
          <a:prstGeom prst="rect">
            <a:avLst/>
          </a:prstGeom>
          <a:noFill/>
          <a:ln/>
        </p:spPr>
        <p:txBody>
          <a:bodyPr wrap="square" lIns="0" tIns="0" rIns="0" bIns="0" rtlCol="0" anchor="t"/>
          <a:lstStyle/>
          <a:p>
            <a:pPr algn="ct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Additional controls; often for shooting.</a:t>
            </a:r>
            <a:endParaRPr lang="en-US" sz="1700" dirty="0"/>
          </a:p>
        </p:txBody>
      </p:sp>
      <p:sp>
        <p:nvSpPr>
          <p:cNvPr id="13" name="Text 10"/>
          <p:cNvSpPr/>
          <p:nvPr/>
        </p:nvSpPr>
        <p:spPr>
          <a:xfrm>
            <a:off x="10224968" y="5421035"/>
            <a:ext cx="3628192" cy="732830"/>
          </a:xfrm>
          <a:prstGeom prst="rect">
            <a:avLst/>
          </a:prstGeom>
          <a:noFill/>
          <a:ln/>
        </p:spPr>
        <p:txBody>
          <a:bodyPr wrap="none" lIns="0" tIns="0" rIns="0" bIns="0" rtlCol="0" anchor="t"/>
          <a:lstStyle/>
          <a:p>
            <a:pPr algn="ctr" indent="0" marL="0">
              <a:lnSpc>
                <a:spcPts val="5750"/>
              </a:lnSpc>
              <a:buNone/>
            </a:pPr>
            <a:r>
              <a:rPr lang="en-US" sz="5750" dirty="0">
                <a:solidFill>
                  <a:srgbClr val="DCD7E5"/>
                </a:solidFill>
                <a:latin typeface="Montserrat" pitchFamily="34" charset="0"/>
                <a:ea typeface="Montserrat" pitchFamily="34" charset="-122"/>
                <a:cs typeface="Montserrat" pitchFamily="34" charset="-120"/>
              </a:rPr>
              <a:t>1</a:t>
            </a:r>
            <a:endParaRPr lang="en-US" sz="5750" dirty="0"/>
          </a:p>
        </p:txBody>
      </p:sp>
      <p:sp>
        <p:nvSpPr>
          <p:cNvPr id="14" name="Text 11"/>
          <p:cNvSpPr/>
          <p:nvPr/>
        </p:nvSpPr>
        <p:spPr>
          <a:xfrm>
            <a:off x="10650974" y="6431399"/>
            <a:ext cx="2776180" cy="347067"/>
          </a:xfrm>
          <a:prstGeom prst="rect">
            <a:avLst/>
          </a:prstGeom>
          <a:noFill/>
          <a:ln/>
        </p:spPr>
        <p:txBody>
          <a:bodyPr wrap="none" lIns="0" tIns="0" rIns="0" bIns="0" rtlCol="0" anchor="t"/>
          <a:lstStyle/>
          <a:p>
            <a:pPr algn="ct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D-Pad</a:t>
            </a:r>
            <a:endParaRPr lang="en-US" sz="2150" dirty="0"/>
          </a:p>
        </p:txBody>
      </p:sp>
      <p:sp>
        <p:nvSpPr>
          <p:cNvPr id="15" name="Text 12"/>
          <p:cNvSpPr/>
          <p:nvPr/>
        </p:nvSpPr>
        <p:spPr>
          <a:xfrm>
            <a:off x="10224968" y="6911697"/>
            <a:ext cx="3628192" cy="355283"/>
          </a:xfrm>
          <a:prstGeom prst="rect">
            <a:avLst/>
          </a:prstGeom>
          <a:noFill/>
          <a:ln/>
        </p:spPr>
        <p:txBody>
          <a:bodyPr wrap="none" lIns="0" tIns="0" rIns="0" bIns="0" rtlCol="0" anchor="t"/>
          <a:lstStyle/>
          <a:p>
            <a:pPr algn="ct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Directional input; retro games.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537448"/>
            <a:ext cx="6330077" cy="610433"/>
          </a:xfrm>
          <a:prstGeom prst="rect">
            <a:avLst/>
          </a:prstGeom>
          <a:noFill/>
          <a:ln/>
        </p:spPr>
        <p:txBody>
          <a:bodyPr wrap="none" lIns="0" tIns="0" rIns="0" bIns="0" rtlCol="0" anchor="t"/>
          <a:lstStyle/>
          <a:p>
            <a:pPr indent="0" marL="0">
              <a:lnSpc>
                <a:spcPts val="4800"/>
              </a:lnSpc>
              <a:buNone/>
            </a:pPr>
            <a:r>
              <a:rPr lang="en-US" sz="3800" dirty="0">
                <a:solidFill>
                  <a:srgbClr val="F2F0F4"/>
                </a:solidFill>
                <a:latin typeface="Montserrat" pitchFamily="34" charset="0"/>
                <a:ea typeface="Montserrat" pitchFamily="34" charset="-122"/>
                <a:cs typeface="Montserrat" pitchFamily="34" charset="-120"/>
              </a:rPr>
              <a:t>Joystick: Precision Control</a:t>
            </a:r>
            <a:endParaRPr lang="en-US" sz="3800" dirty="0"/>
          </a:p>
        </p:txBody>
      </p:sp>
      <p:pic>
        <p:nvPicPr>
          <p:cNvPr id="4" name="Image 1" descr="preencoded.png">    </p:cNvPr>
          <p:cNvPicPr>
            <a:picLocks noChangeAspect="1"/>
          </p:cNvPicPr>
          <p:nvPr/>
        </p:nvPicPr>
        <p:blipFill>
          <a:blip r:embed="rId2"/>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Analog Stick</a:t>
            </a:r>
            <a:endParaRPr lang="en-US" sz="1900" dirty="0"/>
          </a:p>
        </p:txBody>
      </p:sp>
      <p:sp>
        <p:nvSpPr>
          <p:cNvPr id="6" name="Text 2"/>
          <p:cNvSpPr/>
          <p:nvPr/>
        </p:nvSpPr>
        <p:spPr>
          <a:xfrm>
            <a:off x="1953339" y="2058472"/>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Provides smooth, continuous movement. Common in video games, flight simulators, and robotics.</a:t>
            </a:r>
            <a:endParaRPr lang="en-US" sz="1500" dirty="0"/>
          </a:p>
        </p:txBody>
      </p:sp>
      <p:pic>
        <p:nvPicPr>
          <p:cNvPr id="7" name="Image 2" descr="preencoded.png">    </p:cNvPr>
          <p:cNvPicPr>
            <a:picLocks noChangeAspect="1"/>
          </p:cNvPicPr>
          <p:nvPr/>
        </p:nvPicPr>
        <p:blipFill>
          <a:blip r:embed="rId3"/>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Digital Joystick</a:t>
            </a:r>
            <a:endParaRPr lang="en-US" sz="1900" dirty="0"/>
          </a:p>
        </p:txBody>
      </p:sp>
      <p:sp>
        <p:nvSpPr>
          <p:cNvPr id="9" name="Text 4"/>
          <p:cNvSpPr/>
          <p:nvPr/>
        </p:nvSpPr>
        <p:spPr>
          <a:xfrm>
            <a:off x="1953339" y="3621286"/>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Offers discrete movements in specific directions. Often used in arcade games and older flight simulators.</a:t>
            </a:r>
            <a:endParaRPr lang="en-US" sz="1500" dirty="0"/>
          </a:p>
        </p:txBody>
      </p:sp>
      <p:pic>
        <p:nvPicPr>
          <p:cNvPr id="10" name="Image 3" descr="preencoded.png">    </p:cNvPr>
          <p:cNvPicPr>
            <a:picLocks noChangeAspect="1"/>
          </p:cNvPicPr>
          <p:nvPr/>
        </p:nvPicPr>
        <p:blipFill>
          <a:blip r:embed="rId4"/>
          <a:stretch>
            <a:fillRect/>
          </a:stretch>
        </p:blipFill>
        <p:spPr>
          <a:xfrm>
            <a:off x="683657" y="4566523"/>
            <a:ext cx="976670" cy="1562814"/>
          </a:xfrm>
          <a:prstGeom prst="rect">
            <a:avLst/>
          </a:prstGeom>
        </p:spPr>
      </p:pic>
      <p:sp>
        <p:nvSpPr>
          <p:cNvPr id="11" name="Text 5"/>
          <p:cNvSpPr/>
          <p:nvPr/>
        </p:nvSpPr>
        <p:spPr>
          <a:xfrm>
            <a:off x="1953339" y="4761786"/>
            <a:ext cx="2978348"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Force Feedback Joystick</a:t>
            </a:r>
            <a:endParaRPr lang="en-US" sz="1900" dirty="0"/>
          </a:p>
        </p:txBody>
      </p:sp>
      <p:sp>
        <p:nvSpPr>
          <p:cNvPr id="12" name="Text 6"/>
          <p:cNvSpPr/>
          <p:nvPr/>
        </p:nvSpPr>
        <p:spPr>
          <a:xfrm>
            <a:off x="1953339" y="5184100"/>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Provides haptic feedback, simulating forces and resistance. Enhances immersion in flight simulators and racing games.</a:t>
            </a:r>
            <a:endParaRPr lang="en-US" sz="1500" dirty="0"/>
          </a:p>
        </p:txBody>
      </p:sp>
      <p:pic>
        <p:nvPicPr>
          <p:cNvPr id="13" name="Image 4" descr="preencoded.png">    </p:cNvPr>
          <p:cNvPicPr>
            <a:picLocks noChangeAspect="1"/>
          </p:cNvPicPr>
          <p:nvPr/>
        </p:nvPicPr>
        <p:blipFill>
          <a:blip r:embed="rId5"/>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Dual-Stick Joystick</a:t>
            </a:r>
            <a:endParaRPr lang="en-US" sz="1900" dirty="0"/>
          </a:p>
        </p:txBody>
      </p:sp>
      <p:sp>
        <p:nvSpPr>
          <p:cNvPr id="15" name="Text 8"/>
          <p:cNvSpPr/>
          <p:nvPr/>
        </p:nvSpPr>
        <p:spPr>
          <a:xfrm>
            <a:off x="1953339" y="6746915"/>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Features two joysticks for greater control. Ideal for 3D games and flight simulators.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9617"/>
            <a:ext cx="750570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Trackball: A Rolling History</a:t>
            </a:r>
            <a:endParaRPr lang="en-US" sz="4450" dirty="0"/>
          </a:p>
        </p:txBody>
      </p:sp>
      <p:sp>
        <p:nvSpPr>
          <p:cNvPr id="3" name="Shape 1"/>
          <p:cNvSpPr/>
          <p:nvPr/>
        </p:nvSpPr>
        <p:spPr>
          <a:xfrm>
            <a:off x="793790" y="1912025"/>
            <a:ext cx="1630323" cy="1306949"/>
          </a:xfrm>
          <a:prstGeom prst="roundRect">
            <a:avLst>
              <a:gd name="adj" fmla="val 7289"/>
            </a:avLst>
          </a:prstGeom>
          <a:solidFill>
            <a:srgbClr val="31136C"/>
          </a:solidFill>
          <a:ln w="7620">
            <a:solidFill>
              <a:srgbClr val="4A2C85"/>
            </a:solidFill>
            <a:prstDash val="solid"/>
          </a:ln>
        </p:spPr>
      </p:sp>
      <p:sp>
        <p:nvSpPr>
          <p:cNvPr id="4" name="Text 2"/>
          <p:cNvSpPr/>
          <p:nvPr/>
        </p:nvSpPr>
        <p:spPr>
          <a:xfrm>
            <a:off x="1028224" y="2338745"/>
            <a:ext cx="102394" cy="453509"/>
          </a:xfrm>
          <a:prstGeom prst="rect">
            <a:avLst/>
          </a:prstGeom>
          <a:noFill/>
          <a:ln/>
        </p:spPr>
        <p:txBody>
          <a:bodyPr wrap="none" lIns="0" tIns="0" rIns="0" bIns="0" rtlCol="0" anchor="t"/>
          <a:lstStyle/>
          <a:p>
            <a:pPr algn="ctr" indent="0" marL="0">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3"/>
          <p:cNvSpPr/>
          <p:nvPr/>
        </p:nvSpPr>
        <p:spPr>
          <a:xfrm>
            <a:off x="2650927" y="21388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Early Trackballs</a:t>
            </a:r>
            <a:endParaRPr lang="en-US" sz="2200" dirty="0"/>
          </a:p>
        </p:txBody>
      </p:sp>
      <p:sp>
        <p:nvSpPr>
          <p:cNvPr id="6" name="Text 4"/>
          <p:cNvSpPr/>
          <p:nvPr/>
        </p:nvSpPr>
        <p:spPr>
          <a:xfrm>
            <a:off x="2650927" y="2629257"/>
            <a:ext cx="507230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Large, mechanical; often used with minicomputers.</a:t>
            </a:r>
            <a:endParaRPr lang="en-US" sz="1750" dirty="0"/>
          </a:p>
        </p:txBody>
      </p:sp>
      <p:sp>
        <p:nvSpPr>
          <p:cNvPr id="7" name="Shape 5"/>
          <p:cNvSpPr/>
          <p:nvPr/>
        </p:nvSpPr>
        <p:spPr>
          <a:xfrm>
            <a:off x="2537460" y="3203734"/>
            <a:ext cx="11185803" cy="15240"/>
          </a:xfrm>
          <a:prstGeom prst="roundRect">
            <a:avLst>
              <a:gd name="adj" fmla="val 625116"/>
            </a:avLst>
          </a:prstGeom>
          <a:solidFill>
            <a:srgbClr val="4A2C85"/>
          </a:solidFill>
          <a:ln/>
        </p:spPr>
      </p:sp>
      <p:sp>
        <p:nvSpPr>
          <p:cNvPr id="8" name="Shape 6"/>
          <p:cNvSpPr/>
          <p:nvPr/>
        </p:nvSpPr>
        <p:spPr>
          <a:xfrm>
            <a:off x="793790" y="3332321"/>
            <a:ext cx="3260646" cy="1306949"/>
          </a:xfrm>
          <a:prstGeom prst="roundRect">
            <a:avLst>
              <a:gd name="adj" fmla="val 7289"/>
            </a:avLst>
          </a:prstGeom>
          <a:solidFill>
            <a:srgbClr val="31136C"/>
          </a:solidFill>
          <a:ln w="7620">
            <a:solidFill>
              <a:srgbClr val="4A2C85"/>
            </a:solidFill>
            <a:prstDash val="solid"/>
          </a:ln>
        </p:spPr>
      </p:sp>
      <p:sp>
        <p:nvSpPr>
          <p:cNvPr id="9" name="Text 7"/>
          <p:cNvSpPr/>
          <p:nvPr/>
        </p:nvSpPr>
        <p:spPr>
          <a:xfrm>
            <a:off x="1028224" y="3759041"/>
            <a:ext cx="160973" cy="453509"/>
          </a:xfrm>
          <a:prstGeom prst="rect">
            <a:avLst/>
          </a:prstGeom>
          <a:noFill/>
          <a:ln/>
        </p:spPr>
        <p:txBody>
          <a:bodyPr wrap="none" lIns="0" tIns="0" rIns="0" bIns="0" rtlCol="0" anchor="t"/>
          <a:lstStyle/>
          <a:p>
            <a:pPr algn="ctr" indent="0" marL="0">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10" name="Text 8"/>
          <p:cNvSpPr/>
          <p:nvPr/>
        </p:nvSpPr>
        <p:spPr>
          <a:xfrm>
            <a:off x="4281249" y="3559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Desktop Trackballs</a:t>
            </a:r>
            <a:endParaRPr lang="en-US" sz="2200" dirty="0"/>
          </a:p>
        </p:txBody>
      </p:sp>
      <p:sp>
        <p:nvSpPr>
          <p:cNvPr id="11" name="Text 9"/>
          <p:cNvSpPr/>
          <p:nvPr/>
        </p:nvSpPr>
        <p:spPr>
          <a:xfrm>
            <a:off x="4281249" y="4049554"/>
            <a:ext cx="526982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Smaller, more ergonomic; common in office settings.</a:t>
            </a:r>
            <a:endParaRPr lang="en-US" sz="1750" dirty="0"/>
          </a:p>
        </p:txBody>
      </p:sp>
      <p:sp>
        <p:nvSpPr>
          <p:cNvPr id="12" name="Shape 10"/>
          <p:cNvSpPr/>
          <p:nvPr/>
        </p:nvSpPr>
        <p:spPr>
          <a:xfrm>
            <a:off x="4167783" y="4624030"/>
            <a:ext cx="9555480" cy="15240"/>
          </a:xfrm>
          <a:prstGeom prst="roundRect">
            <a:avLst>
              <a:gd name="adj" fmla="val 625116"/>
            </a:avLst>
          </a:prstGeom>
          <a:solidFill>
            <a:srgbClr val="4A2C85"/>
          </a:solidFill>
          <a:ln/>
        </p:spPr>
      </p:sp>
      <p:sp>
        <p:nvSpPr>
          <p:cNvPr id="13" name="Shape 11"/>
          <p:cNvSpPr/>
          <p:nvPr/>
        </p:nvSpPr>
        <p:spPr>
          <a:xfrm>
            <a:off x="793790" y="4752618"/>
            <a:ext cx="4890968" cy="1306949"/>
          </a:xfrm>
          <a:prstGeom prst="roundRect">
            <a:avLst>
              <a:gd name="adj" fmla="val 7289"/>
            </a:avLst>
          </a:prstGeom>
          <a:solidFill>
            <a:srgbClr val="31136C"/>
          </a:solidFill>
          <a:ln w="7620">
            <a:solidFill>
              <a:srgbClr val="4A2C85"/>
            </a:solidFill>
            <a:prstDash val="solid"/>
          </a:ln>
        </p:spPr>
      </p:sp>
      <p:sp>
        <p:nvSpPr>
          <p:cNvPr id="14" name="Text 12"/>
          <p:cNvSpPr/>
          <p:nvPr/>
        </p:nvSpPr>
        <p:spPr>
          <a:xfrm>
            <a:off x="1028224" y="5179338"/>
            <a:ext cx="159901" cy="453509"/>
          </a:xfrm>
          <a:prstGeom prst="rect">
            <a:avLst/>
          </a:prstGeom>
          <a:noFill/>
          <a:ln/>
        </p:spPr>
        <p:txBody>
          <a:bodyPr wrap="none" lIns="0" tIns="0" rIns="0" bIns="0" rtlCol="0" anchor="t"/>
          <a:lstStyle/>
          <a:p>
            <a:pPr algn="ctr" indent="0" marL="0">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5" name="Text 13"/>
          <p:cNvSpPr/>
          <p:nvPr/>
        </p:nvSpPr>
        <p:spPr>
          <a:xfrm>
            <a:off x="5911572" y="4979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Portable Trackballs</a:t>
            </a:r>
            <a:endParaRPr lang="en-US" sz="2200" dirty="0"/>
          </a:p>
        </p:txBody>
      </p:sp>
      <p:sp>
        <p:nvSpPr>
          <p:cNvPr id="16" name="Text 14"/>
          <p:cNvSpPr/>
          <p:nvPr/>
        </p:nvSpPr>
        <p:spPr>
          <a:xfrm>
            <a:off x="5911572" y="5469850"/>
            <a:ext cx="436995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Compact, lightweight; for laptops and travel.</a:t>
            </a:r>
            <a:endParaRPr lang="en-US" sz="1750" dirty="0"/>
          </a:p>
        </p:txBody>
      </p:sp>
      <p:sp>
        <p:nvSpPr>
          <p:cNvPr id="17" name="Shape 15"/>
          <p:cNvSpPr/>
          <p:nvPr/>
        </p:nvSpPr>
        <p:spPr>
          <a:xfrm>
            <a:off x="5798106" y="6044327"/>
            <a:ext cx="7925157" cy="15240"/>
          </a:xfrm>
          <a:prstGeom prst="roundRect">
            <a:avLst>
              <a:gd name="adj" fmla="val 625116"/>
            </a:avLst>
          </a:prstGeom>
          <a:solidFill>
            <a:srgbClr val="4A2C85"/>
          </a:solidFill>
          <a:ln/>
        </p:spPr>
      </p:sp>
      <p:sp>
        <p:nvSpPr>
          <p:cNvPr id="18" name="Shape 16"/>
          <p:cNvSpPr/>
          <p:nvPr/>
        </p:nvSpPr>
        <p:spPr>
          <a:xfrm>
            <a:off x="793790" y="6172914"/>
            <a:ext cx="6521410" cy="1306949"/>
          </a:xfrm>
          <a:prstGeom prst="roundRect">
            <a:avLst>
              <a:gd name="adj" fmla="val 7289"/>
            </a:avLst>
          </a:prstGeom>
          <a:solidFill>
            <a:srgbClr val="31136C"/>
          </a:solidFill>
          <a:ln w="7620">
            <a:solidFill>
              <a:srgbClr val="4A2C85"/>
            </a:solidFill>
            <a:prstDash val="solid"/>
          </a:ln>
        </p:spPr>
      </p:sp>
      <p:sp>
        <p:nvSpPr>
          <p:cNvPr id="19" name="Text 17"/>
          <p:cNvSpPr/>
          <p:nvPr/>
        </p:nvSpPr>
        <p:spPr>
          <a:xfrm>
            <a:off x="1028224" y="6599634"/>
            <a:ext cx="187404" cy="453509"/>
          </a:xfrm>
          <a:prstGeom prst="rect">
            <a:avLst/>
          </a:prstGeom>
          <a:noFill/>
          <a:ln/>
        </p:spPr>
        <p:txBody>
          <a:bodyPr wrap="none" lIns="0" tIns="0" rIns="0" bIns="0" rtlCol="0" anchor="t"/>
          <a:lstStyle/>
          <a:p>
            <a:pPr algn="ctr" indent="0" marL="0">
              <a:lnSpc>
                <a:spcPts val="3550"/>
              </a:lnSpc>
              <a:buNone/>
            </a:pPr>
            <a:r>
              <a:rPr lang="en-US" sz="2200" dirty="0">
                <a:solidFill>
                  <a:srgbClr val="DCD7E5"/>
                </a:solidFill>
                <a:latin typeface="Montserrat" pitchFamily="34" charset="0"/>
                <a:ea typeface="Montserrat" pitchFamily="34" charset="-122"/>
                <a:cs typeface="Montserrat" pitchFamily="34" charset="-120"/>
              </a:rPr>
              <a:t>4</a:t>
            </a:r>
            <a:endParaRPr lang="en-US" sz="2200" dirty="0"/>
          </a:p>
        </p:txBody>
      </p:sp>
      <p:sp>
        <p:nvSpPr>
          <p:cNvPr id="20" name="Text 18"/>
          <p:cNvSpPr/>
          <p:nvPr/>
        </p:nvSpPr>
        <p:spPr>
          <a:xfrm>
            <a:off x="7542014" y="63997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Modern Trackballs</a:t>
            </a:r>
            <a:endParaRPr lang="en-US" sz="2200" dirty="0"/>
          </a:p>
        </p:txBody>
      </p:sp>
      <p:sp>
        <p:nvSpPr>
          <p:cNvPr id="21" name="Text 19"/>
          <p:cNvSpPr/>
          <p:nvPr/>
        </p:nvSpPr>
        <p:spPr>
          <a:xfrm>
            <a:off x="7542014" y="6890147"/>
            <a:ext cx="482357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Advanced sensors; high precision, customizable.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5930" y="609600"/>
            <a:ext cx="11246406" cy="692706"/>
          </a:xfrm>
          <a:prstGeom prst="rect">
            <a:avLst/>
          </a:prstGeom>
          <a:noFill/>
          <a:ln/>
        </p:spPr>
        <p:txBody>
          <a:bodyPr wrap="none" lIns="0" tIns="0" rIns="0" bIns="0" rtlCol="0" anchor="t"/>
          <a:lstStyle/>
          <a:p>
            <a:pPr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Digitizer Tablets: Precision and Creativity</a:t>
            </a:r>
            <a:endParaRPr lang="en-US" sz="4350" dirty="0"/>
          </a:p>
        </p:txBody>
      </p:sp>
      <p:sp>
        <p:nvSpPr>
          <p:cNvPr id="3" name="Shape 1"/>
          <p:cNvSpPr/>
          <p:nvPr/>
        </p:nvSpPr>
        <p:spPr>
          <a:xfrm>
            <a:off x="7299960" y="1745694"/>
            <a:ext cx="30480" cy="5874901"/>
          </a:xfrm>
          <a:prstGeom prst="roundRect">
            <a:avLst>
              <a:gd name="adj" fmla="val 305487"/>
            </a:avLst>
          </a:prstGeom>
          <a:solidFill>
            <a:srgbClr val="4A2C85"/>
          </a:solidFill>
          <a:ln/>
        </p:spPr>
      </p:sp>
      <p:sp>
        <p:nvSpPr>
          <p:cNvPr id="4" name="Shape 2"/>
          <p:cNvSpPr/>
          <p:nvPr/>
        </p:nvSpPr>
        <p:spPr>
          <a:xfrm>
            <a:off x="6320373" y="2229088"/>
            <a:ext cx="775930" cy="30480"/>
          </a:xfrm>
          <a:prstGeom prst="roundRect">
            <a:avLst>
              <a:gd name="adj" fmla="val 305487"/>
            </a:avLst>
          </a:prstGeom>
          <a:solidFill>
            <a:srgbClr val="4A2C85"/>
          </a:solidFill>
          <a:ln/>
        </p:spPr>
      </p:sp>
      <p:sp>
        <p:nvSpPr>
          <p:cNvPr id="5" name="Shape 3"/>
          <p:cNvSpPr/>
          <p:nvPr/>
        </p:nvSpPr>
        <p:spPr>
          <a:xfrm>
            <a:off x="7065824" y="1995011"/>
            <a:ext cx="498753" cy="498753"/>
          </a:xfrm>
          <a:prstGeom prst="roundRect">
            <a:avLst>
              <a:gd name="adj" fmla="val 18669"/>
            </a:avLst>
          </a:prstGeom>
          <a:solidFill>
            <a:srgbClr val="31136C"/>
          </a:solidFill>
          <a:ln w="7620">
            <a:solidFill>
              <a:srgbClr val="4A2C85"/>
            </a:solidFill>
            <a:prstDash val="solid"/>
          </a:ln>
        </p:spPr>
      </p:sp>
      <p:sp>
        <p:nvSpPr>
          <p:cNvPr id="6" name="Text 4"/>
          <p:cNvSpPr/>
          <p:nvPr/>
        </p:nvSpPr>
        <p:spPr>
          <a:xfrm>
            <a:off x="7255133" y="2078117"/>
            <a:ext cx="120015" cy="332542"/>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1</a:t>
            </a:r>
            <a:endParaRPr lang="en-US" sz="2600" dirty="0"/>
          </a:p>
        </p:txBody>
      </p:sp>
      <p:sp>
        <p:nvSpPr>
          <p:cNvPr id="7" name="Text 5"/>
          <p:cNvSpPr/>
          <p:nvPr/>
        </p:nvSpPr>
        <p:spPr>
          <a:xfrm>
            <a:off x="3324701" y="1967389"/>
            <a:ext cx="2771180" cy="346472"/>
          </a:xfrm>
          <a:prstGeom prst="rect">
            <a:avLst/>
          </a:prstGeom>
          <a:noFill/>
          <a:ln/>
        </p:spPr>
        <p:txBody>
          <a:bodyPr wrap="none" lIns="0" tIns="0" rIns="0" bIns="0" rtlCol="0" anchor="t"/>
          <a:lstStyle/>
          <a:p>
            <a:pPr algn="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Early Models</a:t>
            </a:r>
            <a:endParaRPr lang="en-US" sz="2150" dirty="0"/>
          </a:p>
        </p:txBody>
      </p:sp>
      <p:sp>
        <p:nvSpPr>
          <p:cNvPr id="8" name="Text 6"/>
          <p:cNvSpPr/>
          <p:nvPr/>
        </p:nvSpPr>
        <p:spPr>
          <a:xfrm>
            <a:off x="775930" y="2446853"/>
            <a:ext cx="5319951" cy="354687"/>
          </a:xfrm>
          <a:prstGeom prst="rect">
            <a:avLst/>
          </a:prstGeom>
          <a:noFill/>
          <a:ln/>
        </p:spPr>
        <p:txBody>
          <a:bodyPr wrap="none" lIns="0" tIns="0" rIns="0" bIns="0" rtlCol="0" anchor="t"/>
          <a:lstStyle/>
          <a:p>
            <a:pPr algn="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Limited pressure sensitivity; basic functionality.</a:t>
            </a:r>
            <a:endParaRPr lang="en-US" sz="1700" dirty="0"/>
          </a:p>
        </p:txBody>
      </p:sp>
      <p:sp>
        <p:nvSpPr>
          <p:cNvPr id="9" name="Shape 7"/>
          <p:cNvSpPr/>
          <p:nvPr/>
        </p:nvSpPr>
        <p:spPr>
          <a:xfrm>
            <a:off x="7534096" y="3337560"/>
            <a:ext cx="775930" cy="30480"/>
          </a:xfrm>
          <a:prstGeom prst="roundRect">
            <a:avLst>
              <a:gd name="adj" fmla="val 305487"/>
            </a:avLst>
          </a:prstGeom>
          <a:solidFill>
            <a:srgbClr val="4A2C85"/>
          </a:solidFill>
          <a:ln/>
        </p:spPr>
      </p:sp>
      <p:sp>
        <p:nvSpPr>
          <p:cNvPr id="10" name="Shape 8"/>
          <p:cNvSpPr/>
          <p:nvPr/>
        </p:nvSpPr>
        <p:spPr>
          <a:xfrm>
            <a:off x="7065824" y="3103483"/>
            <a:ext cx="498753" cy="498753"/>
          </a:xfrm>
          <a:prstGeom prst="roundRect">
            <a:avLst>
              <a:gd name="adj" fmla="val 18669"/>
            </a:avLst>
          </a:prstGeom>
          <a:solidFill>
            <a:srgbClr val="31136C"/>
          </a:solidFill>
          <a:ln w="7620">
            <a:solidFill>
              <a:srgbClr val="4A2C85"/>
            </a:solidFill>
            <a:prstDash val="solid"/>
          </a:ln>
        </p:spPr>
      </p:sp>
      <p:sp>
        <p:nvSpPr>
          <p:cNvPr id="11" name="Text 9"/>
          <p:cNvSpPr/>
          <p:nvPr/>
        </p:nvSpPr>
        <p:spPr>
          <a:xfrm>
            <a:off x="7220724" y="3186589"/>
            <a:ext cx="188833" cy="332542"/>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2</a:t>
            </a:r>
            <a:endParaRPr lang="en-US" sz="2600" dirty="0"/>
          </a:p>
        </p:txBody>
      </p:sp>
      <p:sp>
        <p:nvSpPr>
          <p:cNvPr id="12" name="Text 10"/>
          <p:cNvSpPr/>
          <p:nvPr/>
        </p:nvSpPr>
        <p:spPr>
          <a:xfrm>
            <a:off x="8534519" y="3075861"/>
            <a:ext cx="2771180" cy="346472"/>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Pressure Sensitivity</a:t>
            </a:r>
            <a:endParaRPr lang="en-US" sz="2150" dirty="0"/>
          </a:p>
        </p:txBody>
      </p:sp>
      <p:sp>
        <p:nvSpPr>
          <p:cNvPr id="13" name="Text 11"/>
          <p:cNvSpPr/>
          <p:nvPr/>
        </p:nvSpPr>
        <p:spPr>
          <a:xfrm>
            <a:off x="8534519" y="3555325"/>
            <a:ext cx="5319951" cy="354687"/>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Improved pressure levels; more natural feel.</a:t>
            </a:r>
            <a:endParaRPr lang="en-US" sz="1700" dirty="0"/>
          </a:p>
        </p:txBody>
      </p:sp>
      <p:sp>
        <p:nvSpPr>
          <p:cNvPr id="14" name="Shape 12"/>
          <p:cNvSpPr/>
          <p:nvPr/>
        </p:nvSpPr>
        <p:spPr>
          <a:xfrm>
            <a:off x="6320373" y="4335185"/>
            <a:ext cx="775930" cy="30480"/>
          </a:xfrm>
          <a:prstGeom prst="roundRect">
            <a:avLst>
              <a:gd name="adj" fmla="val 305487"/>
            </a:avLst>
          </a:prstGeom>
          <a:solidFill>
            <a:srgbClr val="4A2C85"/>
          </a:solidFill>
          <a:ln/>
        </p:spPr>
      </p:sp>
      <p:sp>
        <p:nvSpPr>
          <p:cNvPr id="15" name="Shape 13"/>
          <p:cNvSpPr/>
          <p:nvPr/>
        </p:nvSpPr>
        <p:spPr>
          <a:xfrm>
            <a:off x="7065824" y="4101108"/>
            <a:ext cx="498753" cy="498753"/>
          </a:xfrm>
          <a:prstGeom prst="roundRect">
            <a:avLst>
              <a:gd name="adj" fmla="val 18669"/>
            </a:avLst>
          </a:prstGeom>
          <a:solidFill>
            <a:srgbClr val="31136C"/>
          </a:solidFill>
          <a:ln w="7620">
            <a:solidFill>
              <a:srgbClr val="4A2C85"/>
            </a:solidFill>
            <a:prstDash val="solid"/>
          </a:ln>
        </p:spPr>
      </p:sp>
      <p:sp>
        <p:nvSpPr>
          <p:cNvPr id="16" name="Text 14"/>
          <p:cNvSpPr/>
          <p:nvPr/>
        </p:nvSpPr>
        <p:spPr>
          <a:xfrm>
            <a:off x="7221438" y="4184213"/>
            <a:ext cx="187523" cy="332542"/>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3</a:t>
            </a:r>
            <a:endParaRPr lang="en-US" sz="2600" dirty="0"/>
          </a:p>
        </p:txBody>
      </p:sp>
      <p:sp>
        <p:nvSpPr>
          <p:cNvPr id="17" name="Text 15"/>
          <p:cNvSpPr/>
          <p:nvPr/>
        </p:nvSpPr>
        <p:spPr>
          <a:xfrm>
            <a:off x="3324701" y="4073485"/>
            <a:ext cx="2771180" cy="346472"/>
          </a:xfrm>
          <a:prstGeom prst="rect">
            <a:avLst/>
          </a:prstGeom>
          <a:noFill/>
          <a:ln/>
        </p:spPr>
        <p:txBody>
          <a:bodyPr wrap="none" lIns="0" tIns="0" rIns="0" bIns="0" rtlCol="0" anchor="t"/>
          <a:lstStyle/>
          <a:p>
            <a:pPr algn="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Advanced Features</a:t>
            </a:r>
            <a:endParaRPr lang="en-US" sz="2150" dirty="0"/>
          </a:p>
        </p:txBody>
      </p:sp>
      <p:sp>
        <p:nvSpPr>
          <p:cNvPr id="18" name="Text 16"/>
          <p:cNvSpPr/>
          <p:nvPr/>
        </p:nvSpPr>
        <p:spPr>
          <a:xfrm>
            <a:off x="775930" y="4552950"/>
            <a:ext cx="5319951" cy="354687"/>
          </a:xfrm>
          <a:prstGeom prst="rect">
            <a:avLst/>
          </a:prstGeom>
          <a:noFill/>
          <a:ln/>
        </p:spPr>
        <p:txBody>
          <a:bodyPr wrap="none" lIns="0" tIns="0" rIns="0" bIns="0" rtlCol="0" anchor="t"/>
          <a:lstStyle/>
          <a:p>
            <a:pPr algn="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Tilt recognition; multi-touch capabilities.</a:t>
            </a:r>
            <a:endParaRPr lang="en-US" sz="1700" dirty="0"/>
          </a:p>
        </p:txBody>
      </p:sp>
      <p:sp>
        <p:nvSpPr>
          <p:cNvPr id="19" name="Shape 17"/>
          <p:cNvSpPr/>
          <p:nvPr/>
        </p:nvSpPr>
        <p:spPr>
          <a:xfrm>
            <a:off x="7534096" y="5332809"/>
            <a:ext cx="775930" cy="30480"/>
          </a:xfrm>
          <a:prstGeom prst="roundRect">
            <a:avLst>
              <a:gd name="adj" fmla="val 305487"/>
            </a:avLst>
          </a:prstGeom>
          <a:solidFill>
            <a:srgbClr val="4A2C85"/>
          </a:solidFill>
          <a:ln/>
        </p:spPr>
      </p:sp>
      <p:sp>
        <p:nvSpPr>
          <p:cNvPr id="20" name="Shape 18"/>
          <p:cNvSpPr/>
          <p:nvPr/>
        </p:nvSpPr>
        <p:spPr>
          <a:xfrm>
            <a:off x="7065824" y="5098733"/>
            <a:ext cx="498753" cy="498753"/>
          </a:xfrm>
          <a:prstGeom prst="roundRect">
            <a:avLst>
              <a:gd name="adj" fmla="val 18669"/>
            </a:avLst>
          </a:prstGeom>
          <a:solidFill>
            <a:srgbClr val="31136C"/>
          </a:solidFill>
          <a:ln w="7620">
            <a:solidFill>
              <a:srgbClr val="4A2C85"/>
            </a:solidFill>
            <a:prstDash val="solid"/>
          </a:ln>
        </p:spPr>
      </p:sp>
      <p:sp>
        <p:nvSpPr>
          <p:cNvPr id="21" name="Text 19"/>
          <p:cNvSpPr/>
          <p:nvPr/>
        </p:nvSpPr>
        <p:spPr>
          <a:xfrm>
            <a:off x="7205246" y="5181838"/>
            <a:ext cx="219789" cy="332542"/>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4</a:t>
            </a:r>
            <a:endParaRPr lang="en-US" sz="2600" dirty="0"/>
          </a:p>
        </p:txBody>
      </p:sp>
      <p:sp>
        <p:nvSpPr>
          <p:cNvPr id="22" name="Text 20"/>
          <p:cNvSpPr/>
          <p:nvPr/>
        </p:nvSpPr>
        <p:spPr>
          <a:xfrm>
            <a:off x="8534519" y="5071110"/>
            <a:ext cx="2974777" cy="346472"/>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Wireless Connectivity</a:t>
            </a:r>
            <a:endParaRPr lang="en-US" sz="2150" dirty="0"/>
          </a:p>
        </p:txBody>
      </p:sp>
      <p:sp>
        <p:nvSpPr>
          <p:cNvPr id="23" name="Text 21"/>
          <p:cNvSpPr/>
          <p:nvPr/>
        </p:nvSpPr>
        <p:spPr>
          <a:xfrm>
            <a:off x="8534519" y="5550575"/>
            <a:ext cx="5319951" cy="354687"/>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Bluetooth; improved portability and freedom.</a:t>
            </a:r>
            <a:endParaRPr lang="en-US" sz="1700" dirty="0"/>
          </a:p>
        </p:txBody>
      </p:sp>
      <p:sp>
        <p:nvSpPr>
          <p:cNvPr id="24" name="Shape 22"/>
          <p:cNvSpPr/>
          <p:nvPr/>
        </p:nvSpPr>
        <p:spPr>
          <a:xfrm>
            <a:off x="6320373" y="6330434"/>
            <a:ext cx="775930" cy="30480"/>
          </a:xfrm>
          <a:prstGeom prst="roundRect">
            <a:avLst>
              <a:gd name="adj" fmla="val 305487"/>
            </a:avLst>
          </a:prstGeom>
          <a:solidFill>
            <a:srgbClr val="4A2C85"/>
          </a:solidFill>
          <a:ln/>
        </p:spPr>
      </p:sp>
      <p:sp>
        <p:nvSpPr>
          <p:cNvPr id="25" name="Shape 23"/>
          <p:cNvSpPr/>
          <p:nvPr/>
        </p:nvSpPr>
        <p:spPr>
          <a:xfrm>
            <a:off x="7065824" y="6096357"/>
            <a:ext cx="498753" cy="498753"/>
          </a:xfrm>
          <a:prstGeom prst="roundRect">
            <a:avLst>
              <a:gd name="adj" fmla="val 18669"/>
            </a:avLst>
          </a:prstGeom>
          <a:solidFill>
            <a:srgbClr val="31136C"/>
          </a:solidFill>
          <a:ln w="7620">
            <a:solidFill>
              <a:srgbClr val="4A2C85"/>
            </a:solidFill>
            <a:prstDash val="solid"/>
          </a:ln>
        </p:spPr>
      </p:sp>
      <p:sp>
        <p:nvSpPr>
          <p:cNvPr id="26" name="Text 24"/>
          <p:cNvSpPr/>
          <p:nvPr/>
        </p:nvSpPr>
        <p:spPr>
          <a:xfrm>
            <a:off x="7221081" y="6179463"/>
            <a:ext cx="188238" cy="332542"/>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5</a:t>
            </a:r>
            <a:endParaRPr lang="en-US" sz="2600" dirty="0"/>
          </a:p>
        </p:txBody>
      </p:sp>
      <p:sp>
        <p:nvSpPr>
          <p:cNvPr id="27" name="Text 25"/>
          <p:cNvSpPr/>
          <p:nvPr/>
        </p:nvSpPr>
        <p:spPr>
          <a:xfrm>
            <a:off x="3324701" y="6068735"/>
            <a:ext cx="2771180" cy="346472"/>
          </a:xfrm>
          <a:prstGeom prst="rect">
            <a:avLst/>
          </a:prstGeom>
          <a:noFill/>
          <a:ln/>
        </p:spPr>
        <p:txBody>
          <a:bodyPr wrap="none" lIns="0" tIns="0" rIns="0" bIns="0" rtlCol="0" anchor="t"/>
          <a:lstStyle/>
          <a:p>
            <a:pPr algn="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High Resolution</a:t>
            </a:r>
            <a:endParaRPr lang="en-US" sz="2150" dirty="0"/>
          </a:p>
        </p:txBody>
      </p:sp>
      <p:sp>
        <p:nvSpPr>
          <p:cNvPr id="28" name="Text 26"/>
          <p:cNvSpPr/>
          <p:nvPr/>
        </p:nvSpPr>
        <p:spPr>
          <a:xfrm>
            <a:off x="775930" y="6548199"/>
            <a:ext cx="5319951" cy="354687"/>
          </a:xfrm>
          <a:prstGeom prst="rect">
            <a:avLst/>
          </a:prstGeom>
          <a:noFill/>
          <a:ln/>
        </p:spPr>
        <p:txBody>
          <a:bodyPr wrap="none" lIns="0" tIns="0" rIns="0" bIns="0" rtlCol="0" anchor="t"/>
          <a:lstStyle/>
          <a:p>
            <a:pPr algn="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Increased resolution; improved accuracy; detail.</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3545" y="584240"/>
            <a:ext cx="5878949" cy="663893"/>
          </a:xfrm>
          <a:prstGeom prst="rect">
            <a:avLst/>
          </a:prstGeom>
          <a:noFill/>
          <a:ln/>
        </p:spPr>
        <p:txBody>
          <a:bodyPr wrap="none" lIns="0" tIns="0" rIns="0" bIns="0" rtlCol="0" anchor="t"/>
          <a:lstStyle/>
          <a:p>
            <a:pPr indent="0" marL="0">
              <a:lnSpc>
                <a:spcPts val="5200"/>
              </a:lnSpc>
              <a:buNone/>
            </a:pPr>
            <a:r>
              <a:rPr lang="en-US" sz="4150" dirty="0">
                <a:solidFill>
                  <a:srgbClr val="F2F0F4"/>
                </a:solidFill>
                <a:latin typeface="Montserrat" pitchFamily="34" charset="0"/>
                <a:ea typeface="Montserrat" pitchFamily="34" charset="-122"/>
                <a:cs typeface="Montserrat" pitchFamily="34" charset="-120"/>
              </a:rPr>
              <a:t>The Evolution of Input</a:t>
            </a:r>
            <a:endParaRPr lang="en-US" sz="4150" dirty="0"/>
          </a:p>
        </p:txBody>
      </p:sp>
      <p:pic>
        <p:nvPicPr>
          <p:cNvPr id="3" name="Image 0" descr="preencoded.png">    </p:cNvPr>
          <p:cNvPicPr>
            <a:picLocks noChangeAspect="1"/>
          </p:cNvPicPr>
          <p:nvPr/>
        </p:nvPicPr>
        <p:blipFill>
          <a:blip r:embed="rId1"/>
          <a:stretch>
            <a:fillRect/>
          </a:stretch>
        </p:blipFill>
        <p:spPr>
          <a:xfrm>
            <a:off x="3216116" y="1672947"/>
            <a:ext cx="1626394" cy="1223963"/>
          </a:xfrm>
          <a:prstGeom prst="rect">
            <a:avLst/>
          </a:prstGeom>
        </p:spPr>
      </p:pic>
      <p:sp>
        <p:nvSpPr>
          <p:cNvPr id="4" name="Text 1"/>
          <p:cNvSpPr/>
          <p:nvPr/>
        </p:nvSpPr>
        <p:spPr>
          <a:xfrm>
            <a:off x="3981331" y="2224087"/>
            <a:ext cx="95964" cy="424934"/>
          </a:xfrm>
          <a:prstGeom prst="rect">
            <a:avLst/>
          </a:prstGeom>
          <a:noFill/>
          <a:ln/>
        </p:spPr>
        <p:txBody>
          <a:bodyPr wrap="none" lIns="0" tIns="0" rIns="0" bIns="0" rtlCol="0" anchor="t"/>
          <a:lstStyle/>
          <a:p>
            <a:pPr algn="ctr" indent="0" marL="0">
              <a:lnSpc>
                <a:spcPts val="3300"/>
              </a:lnSpc>
              <a:buNone/>
            </a:pPr>
            <a:r>
              <a:rPr lang="en-US" sz="2050" dirty="0">
                <a:solidFill>
                  <a:srgbClr val="DCD7E5"/>
                </a:solidFill>
                <a:latin typeface="Montserrat" pitchFamily="34" charset="0"/>
                <a:ea typeface="Montserrat" pitchFamily="34" charset="-122"/>
                <a:cs typeface="Montserrat" pitchFamily="34" charset="-120"/>
              </a:rPr>
              <a:t>1</a:t>
            </a:r>
            <a:endParaRPr lang="en-US" sz="2050" dirty="0"/>
          </a:p>
        </p:txBody>
      </p:sp>
      <p:sp>
        <p:nvSpPr>
          <p:cNvPr id="5" name="Text 2"/>
          <p:cNvSpPr/>
          <p:nvPr/>
        </p:nvSpPr>
        <p:spPr>
          <a:xfrm>
            <a:off x="5054918" y="1885355"/>
            <a:ext cx="1907381" cy="331946"/>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Basic Input</a:t>
            </a:r>
            <a:endParaRPr lang="en-US" sz="2050" dirty="0"/>
          </a:p>
        </p:txBody>
      </p:sp>
      <p:sp>
        <p:nvSpPr>
          <p:cNvPr id="6" name="Text 3"/>
          <p:cNvSpPr/>
          <p:nvPr/>
        </p:nvSpPr>
        <p:spPr>
          <a:xfrm>
            <a:off x="5054918" y="2344698"/>
            <a:ext cx="1907381" cy="339804"/>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Keyboards and mice</a:t>
            </a:r>
            <a:endParaRPr lang="en-US" sz="1650" dirty="0"/>
          </a:p>
        </p:txBody>
      </p:sp>
      <p:sp>
        <p:nvSpPr>
          <p:cNvPr id="7" name="Shape 4"/>
          <p:cNvSpPr/>
          <p:nvPr/>
        </p:nvSpPr>
        <p:spPr>
          <a:xfrm>
            <a:off x="4895612" y="2913936"/>
            <a:ext cx="8938141" cy="11430"/>
          </a:xfrm>
          <a:prstGeom prst="roundRect">
            <a:avLst>
              <a:gd name="adj" fmla="val 780718"/>
            </a:avLst>
          </a:prstGeom>
          <a:solidFill>
            <a:srgbClr val="4A2C85"/>
          </a:solidFill>
          <a:ln/>
        </p:spPr>
      </p:sp>
      <p:pic>
        <p:nvPicPr>
          <p:cNvPr id="8" name="Image 1" descr="preencoded.png">    </p:cNvPr>
          <p:cNvPicPr>
            <a:picLocks noChangeAspect="1"/>
          </p:cNvPicPr>
          <p:nvPr/>
        </p:nvPicPr>
        <p:blipFill>
          <a:blip r:embed="rId2"/>
          <a:stretch>
            <a:fillRect/>
          </a:stretch>
        </p:blipFill>
        <p:spPr>
          <a:xfrm>
            <a:off x="2402800" y="2950012"/>
            <a:ext cx="3252907" cy="1223963"/>
          </a:xfrm>
          <a:prstGeom prst="rect">
            <a:avLst/>
          </a:prstGeom>
        </p:spPr>
      </p:pic>
      <p:sp>
        <p:nvSpPr>
          <p:cNvPr id="9" name="Text 5"/>
          <p:cNvSpPr/>
          <p:nvPr/>
        </p:nvSpPr>
        <p:spPr>
          <a:xfrm>
            <a:off x="3953828" y="3349466"/>
            <a:ext cx="150852" cy="424934"/>
          </a:xfrm>
          <a:prstGeom prst="rect">
            <a:avLst/>
          </a:prstGeom>
          <a:noFill/>
          <a:ln/>
        </p:spPr>
        <p:txBody>
          <a:bodyPr wrap="none" lIns="0" tIns="0" rIns="0" bIns="0" rtlCol="0" anchor="t"/>
          <a:lstStyle/>
          <a:p>
            <a:pPr algn="ctr" indent="0" marL="0">
              <a:lnSpc>
                <a:spcPts val="3300"/>
              </a:lnSpc>
              <a:buNone/>
            </a:pPr>
            <a:r>
              <a:rPr lang="en-US" sz="2050" dirty="0">
                <a:solidFill>
                  <a:srgbClr val="DCD7E5"/>
                </a:solidFill>
                <a:latin typeface="Montserrat" pitchFamily="34" charset="0"/>
                <a:ea typeface="Montserrat" pitchFamily="34" charset="-122"/>
                <a:cs typeface="Montserrat" pitchFamily="34" charset="-120"/>
              </a:rPr>
              <a:t>2</a:t>
            </a:r>
            <a:endParaRPr lang="en-US" sz="2050" dirty="0"/>
          </a:p>
        </p:txBody>
      </p:sp>
      <p:sp>
        <p:nvSpPr>
          <p:cNvPr id="10" name="Text 6"/>
          <p:cNvSpPr/>
          <p:nvPr/>
        </p:nvSpPr>
        <p:spPr>
          <a:xfrm>
            <a:off x="5868114" y="3162419"/>
            <a:ext cx="2509599" cy="331946"/>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Touch and Gesture</a:t>
            </a:r>
            <a:endParaRPr lang="en-US" sz="2050" dirty="0"/>
          </a:p>
        </p:txBody>
      </p:sp>
      <p:sp>
        <p:nvSpPr>
          <p:cNvPr id="11" name="Text 7"/>
          <p:cNvSpPr/>
          <p:nvPr/>
        </p:nvSpPr>
        <p:spPr>
          <a:xfrm>
            <a:off x="5868114" y="3621762"/>
            <a:ext cx="2509599" cy="339804"/>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Touchscreens, tablets</a:t>
            </a:r>
            <a:endParaRPr lang="en-US" sz="1650" dirty="0"/>
          </a:p>
        </p:txBody>
      </p:sp>
      <p:sp>
        <p:nvSpPr>
          <p:cNvPr id="12" name="Shape 8"/>
          <p:cNvSpPr/>
          <p:nvPr/>
        </p:nvSpPr>
        <p:spPr>
          <a:xfrm>
            <a:off x="5708809" y="4191000"/>
            <a:ext cx="8124944" cy="11430"/>
          </a:xfrm>
          <a:prstGeom prst="roundRect">
            <a:avLst>
              <a:gd name="adj" fmla="val 780718"/>
            </a:avLst>
          </a:prstGeom>
          <a:solidFill>
            <a:srgbClr val="4A2C85"/>
          </a:solidFill>
          <a:ln/>
        </p:spPr>
      </p:sp>
      <p:pic>
        <p:nvPicPr>
          <p:cNvPr id="13" name="Image 2" descr="preencoded.png">    </p:cNvPr>
          <p:cNvPicPr>
            <a:picLocks noChangeAspect="1"/>
          </p:cNvPicPr>
          <p:nvPr/>
        </p:nvPicPr>
        <p:blipFill>
          <a:blip r:embed="rId3"/>
          <a:stretch>
            <a:fillRect/>
          </a:stretch>
        </p:blipFill>
        <p:spPr>
          <a:xfrm>
            <a:off x="1589603" y="4227076"/>
            <a:ext cx="4879419" cy="1223963"/>
          </a:xfrm>
          <a:prstGeom prst="rect">
            <a:avLst/>
          </a:prstGeom>
        </p:spPr>
      </p:pic>
      <p:sp>
        <p:nvSpPr>
          <p:cNvPr id="14" name="Text 9"/>
          <p:cNvSpPr/>
          <p:nvPr/>
        </p:nvSpPr>
        <p:spPr>
          <a:xfrm>
            <a:off x="3954304" y="4626531"/>
            <a:ext cx="149781" cy="424934"/>
          </a:xfrm>
          <a:prstGeom prst="rect">
            <a:avLst/>
          </a:prstGeom>
          <a:noFill/>
          <a:ln/>
        </p:spPr>
        <p:txBody>
          <a:bodyPr wrap="none" lIns="0" tIns="0" rIns="0" bIns="0" rtlCol="0" anchor="t"/>
          <a:lstStyle/>
          <a:p>
            <a:pPr algn="ctr" indent="0" marL="0">
              <a:lnSpc>
                <a:spcPts val="3300"/>
              </a:lnSpc>
              <a:buNone/>
            </a:pPr>
            <a:r>
              <a:rPr lang="en-US" sz="2050" dirty="0">
                <a:solidFill>
                  <a:srgbClr val="DCD7E5"/>
                </a:solidFill>
                <a:latin typeface="Montserrat" pitchFamily="34" charset="0"/>
                <a:ea typeface="Montserrat" pitchFamily="34" charset="-122"/>
                <a:cs typeface="Montserrat" pitchFamily="34" charset="-120"/>
              </a:rPr>
              <a:t>3</a:t>
            </a:r>
            <a:endParaRPr lang="en-US" sz="2050" dirty="0"/>
          </a:p>
        </p:txBody>
      </p:sp>
      <p:sp>
        <p:nvSpPr>
          <p:cNvPr id="15" name="Text 10"/>
          <p:cNvSpPr/>
          <p:nvPr/>
        </p:nvSpPr>
        <p:spPr>
          <a:xfrm>
            <a:off x="6681430" y="4439483"/>
            <a:ext cx="2460308" cy="331946"/>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Immersive Control</a:t>
            </a:r>
            <a:endParaRPr lang="en-US" sz="2050" dirty="0"/>
          </a:p>
        </p:txBody>
      </p:sp>
      <p:sp>
        <p:nvSpPr>
          <p:cNvPr id="16" name="Text 11"/>
          <p:cNvSpPr/>
          <p:nvPr/>
        </p:nvSpPr>
        <p:spPr>
          <a:xfrm>
            <a:off x="6681430" y="4898827"/>
            <a:ext cx="2460308" cy="339804"/>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Gamepads, joysticks</a:t>
            </a:r>
            <a:endParaRPr lang="en-US" sz="1650" dirty="0"/>
          </a:p>
        </p:txBody>
      </p:sp>
      <p:sp>
        <p:nvSpPr>
          <p:cNvPr id="17" name="Shape 12"/>
          <p:cNvSpPr/>
          <p:nvPr/>
        </p:nvSpPr>
        <p:spPr>
          <a:xfrm>
            <a:off x="6522125" y="5468064"/>
            <a:ext cx="7311628" cy="11430"/>
          </a:xfrm>
          <a:prstGeom prst="roundRect">
            <a:avLst>
              <a:gd name="adj" fmla="val 780718"/>
            </a:avLst>
          </a:prstGeom>
          <a:solidFill>
            <a:srgbClr val="4A2C85"/>
          </a:solidFill>
          <a:ln/>
        </p:spPr>
      </p:sp>
      <p:pic>
        <p:nvPicPr>
          <p:cNvPr id="18" name="Image 3" descr="preencoded.png">    </p:cNvPr>
          <p:cNvPicPr>
            <a:picLocks noChangeAspect="1"/>
          </p:cNvPicPr>
          <p:nvPr/>
        </p:nvPicPr>
        <p:blipFill>
          <a:blip r:embed="rId4"/>
          <a:stretch>
            <a:fillRect/>
          </a:stretch>
        </p:blipFill>
        <p:spPr>
          <a:xfrm>
            <a:off x="776287" y="5504140"/>
            <a:ext cx="6505932" cy="1223963"/>
          </a:xfrm>
          <a:prstGeom prst="rect">
            <a:avLst/>
          </a:prstGeom>
        </p:spPr>
      </p:pic>
      <p:sp>
        <p:nvSpPr>
          <p:cNvPr id="19" name="Text 13"/>
          <p:cNvSpPr/>
          <p:nvPr/>
        </p:nvSpPr>
        <p:spPr>
          <a:xfrm>
            <a:off x="3941445" y="5903595"/>
            <a:ext cx="175617" cy="424934"/>
          </a:xfrm>
          <a:prstGeom prst="rect">
            <a:avLst/>
          </a:prstGeom>
          <a:noFill/>
          <a:ln/>
        </p:spPr>
        <p:txBody>
          <a:bodyPr wrap="none" lIns="0" tIns="0" rIns="0" bIns="0" rtlCol="0" anchor="t"/>
          <a:lstStyle/>
          <a:p>
            <a:pPr algn="ctr" indent="0" marL="0">
              <a:lnSpc>
                <a:spcPts val="3300"/>
              </a:lnSpc>
              <a:buNone/>
            </a:pPr>
            <a:r>
              <a:rPr lang="en-US" sz="2050" dirty="0">
                <a:solidFill>
                  <a:srgbClr val="DCD7E5"/>
                </a:solidFill>
                <a:latin typeface="Montserrat" pitchFamily="34" charset="0"/>
                <a:ea typeface="Montserrat" pitchFamily="34" charset="-122"/>
                <a:cs typeface="Montserrat" pitchFamily="34" charset="-120"/>
              </a:rPr>
              <a:t>4</a:t>
            </a:r>
            <a:endParaRPr lang="en-US" sz="2050" dirty="0"/>
          </a:p>
        </p:txBody>
      </p:sp>
      <p:sp>
        <p:nvSpPr>
          <p:cNvPr id="20" name="Text 14"/>
          <p:cNvSpPr/>
          <p:nvPr/>
        </p:nvSpPr>
        <p:spPr>
          <a:xfrm>
            <a:off x="7494627" y="5716548"/>
            <a:ext cx="3119557" cy="331946"/>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Precision and Creativity</a:t>
            </a:r>
            <a:endParaRPr lang="en-US" sz="2050" dirty="0"/>
          </a:p>
        </p:txBody>
      </p:sp>
      <p:sp>
        <p:nvSpPr>
          <p:cNvPr id="21" name="Text 15"/>
          <p:cNvSpPr/>
          <p:nvPr/>
        </p:nvSpPr>
        <p:spPr>
          <a:xfrm>
            <a:off x="7494627" y="6175891"/>
            <a:ext cx="3119557" cy="339804"/>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Digitizer tablets, styluses</a:t>
            </a:r>
            <a:endParaRPr lang="en-US" sz="1650" dirty="0"/>
          </a:p>
        </p:txBody>
      </p:sp>
      <p:sp>
        <p:nvSpPr>
          <p:cNvPr id="22" name="Text 16"/>
          <p:cNvSpPr/>
          <p:nvPr/>
        </p:nvSpPr>
        <p:spPr>
          <a:xfrm>
            <a:off x="743545" y="6967061"/>
            <a:ext cx="13143309" cy="679609"/>
          </a:xfrm>
          <a:prstGeom prst="rect">
            <a:avLst/>
          </a:prstGeom>
          <a:noFill/>
          <a:ln/>
        </p:spPr>
        <p:txBody>
          <a:bodyPr wrap="square" lIns="0" tIns="0" rIns="0" bIns="0" rtlCol="0" anchor="t"/>
          <a:lstStyle/>
          <a:p>
            <a:pP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Input devices have come a long way. From simple beginnings to advanced technologies, they continue to shape how we interact with computers. The future holds even more innovative ways to control and create in the digital realm.</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2024-10-01T08:13:22Z</dcterms:created>
  <dcterms:modified xsi:type="dcterms:W3CDTF">2024-10-01T08:13:22Z</dcterms:modified>
</cp:coreProperties>
</file>